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5"/>
  </p:notesMasterIdLst>
  <p:sldIdLst>
    <p:sldId id="256" r:id="rId2"/>
    <p:sldId id="325" r:id="rId3"/>
    <p:sldId id="257" r:id="rId4"/>
    <p:sldId id="326" r:id="rId5"/>
    <p:sldId id="293" r:id="rId6"/>
    <p:sldId id="258" r:id="rId7"/>
    <p:sldId id="308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300" r:id="rId18"/>
    <p:sldId id="271" r:id="rId19"/>
    <p:sldId id="272" r:id="rId20"/>
    <p:sldId id="327" r:id="rId21"/>
    <p:sldId id="301" r:id="rId22"/>
    <p:sldId id="273" r:id="rId23"/>
    <p:sldId id="274" r:id="rId24"/>
    <p:sldId id="275" r:id="rId25"/>
    <p:sldId id="302" r:id="rId26"/>
    <p:sldId id="286" r:id="rId27"/>
    <p:sldId id="287" r:id="rId28"/>
    <p:sldId id="290" r:id="rId29"/>
    <p:sldId id="291" r:id="rId30"/>
    <p:sldId id="328" r:id="rId31"/>
    <p:sldId id="294" r:id="rId32"/>
    <p:sldId id="295" r:id="rId33"/>
    <p:sldId id="296" r:id="rId34"/>
    <p:sldId id="297" r:id="rId35"/>
    <p:sldId id="298" r:id="rId36"/>
    <p:sldId id="299" r:id="rId37"/>
    <p:sldId id="329" r:id="rId38"/>
    <p:sldId id="330" r:id="rId39"/>
    <p:sldId id="331" r:id="rId40"/>
    <p:sldId id="309" r:id="rId41"/>
    <p:sldId id="332" r:id="rId42"/>
    <p:sldId id="334" r:id="rId43"/>
    <p:sldId id="335" r:id="rId44"/>
    <p:sldId id="336" r:id="rId45"/>
    <p:sldId id="337" r:id="rId46"/>
    <p:sldId id="338" r:id="rId47"/>
    <p:sldId id="339" r:id="rId48"/>
    <p:sldId id="340" r:id="rId49"/>
    <p:sldId id="341" r:id="rId50"/>
    <p:sldId id="342" r:id="rId51"/>
    <p:sldId id="343" r:id="rId52"/>
    <p:sldId id="324" r:id="rId53"/>
    <p:sldId id="323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7" autoAdjust="0"/>
    <p:restoredTop sz="94645"/>
  </p:normalViewPr>
  <p:slideViewPr>
    <p:cSldViewPr snapToGrid="0" snapToObjects="1">
      <p:cViewPr varScale="1">
        <p:scale>
          <a:sx n="128" d="100"/>
          <a:sy n="128" d="100"/>
        </p:scale>
        <p:origin x="69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11FE5-63A6-FA4B-BD58-AAD234A47515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8F98A-65A0-E541-A2AC-BE1E15720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42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fld id="{192BFDB9-D390-534C-985A-35B8CE052D6A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2765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Placeholder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06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fld id="{2808F259-9F4B-D64D-829A-7071BC51B1F7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4608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Placeholder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43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fld id="{5960448B-8989-2D48-82F0-39D18A6DCB0A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4813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Placeholder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562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fld id="{685D91A5-EE25-A241-93BD-8287069B691F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5017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Placeholder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51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fld id="{F6366540-CBC5-454C-A87A-B9750C3A86A3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5222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Placeholder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73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fld id="{F6366540-CBC5-454C-A87A-B9750C3A86A3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5222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Placeholder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129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fld id="{C0A60B2D-3EFB-1644-823F-BFF08E7B87F4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7270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Placeholder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334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fld id="{72E28894-168E-FF46-BE09-4EAC6867E059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7475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Placeholder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900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fld id="{C64CDCD3-3D7F-A14F-86EA-02E470FEBDA8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8089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Placeholder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8566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fld id="{4E33C672-2E1D-E34D-A899-6ADC3F9F51D0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8294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Placeholder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5204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fld id="{4E33C672-2E1D-E34D-A899-6ADC3F9F51D0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8294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Placeholder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644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fld id="{B8B006D7-45FF-4E43-BEC5-DCE4793D39A9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2969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Placeholder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08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fld id="{DB9A3E32-056B-C64D-9C90-41F7FA7F05CC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174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Placeholder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447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fld id="{31F3EF0B-96BA-7D43-8FA5-DB763633FC14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3379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Placeholder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125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fld id="{33AA1077-435C-FB43-98C7-C17E601A4BA2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3584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Placeholder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140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fld id="{3756E716-02C2-5946-9485-41E4AD7D4550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3789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Placeholder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343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fld id="{2558B108-6C79-7842-95A6-E047DEF5A8AD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4403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Placeholder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784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fld id="{2808F259-9F4B-D64D-829A-7071BC51B1F7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4608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Placeholder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17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fld id="{2808F259-9F4B-D64D-829A-7071BC51B1F7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4608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Placeholder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780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11FE-F555-9542-9BE0-4993BE1E7749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812E-8CF6-4042-9C95-AEEB18124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96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11FE-F555-9542-9BE0-4993BE1E7749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812E-8CF6-4042-9C95-AEEB18124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3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11FE-F555-9542-9BE0-4993BE1E7749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812E-8CF6-4042-9C95-AEEB18124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8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11FE-F555-9542-9BE0-4993BE1E7749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812E-8CF6-4042-9C95-AEEB18124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1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11FE-F555-9542-9BE0-4993BE1E7749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812E-8CF6-4042-9C95-AEEB18124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8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11FE-F555-9542-9BE0-4993BE1E7749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812E-8CF6-4042-9C95-AEEB18124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4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11FE-F555-9542-9BE0-4993BE1E7749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812E-8CF6-4042-9C95-AEEB18124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24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11FE-F555-9542-9BE0-4993BE1E7749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812E-8CF6-4042-9C95-AEEB18124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9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11FE-F555-9542-9BE0-4993BE1E7749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812E-8CF6-4042-9C95-AEEB18124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7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11FE-F555-9542-9BE0-4993BE1E7749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812E-8CF6-4042-9C95-AEEB18124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54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11FE-F555-9542-9BE0-4993BE1E7749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812E-8CF6-4042-9C95-AEEB18124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8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kern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fld id="{F2E511FE-F555-9542-9BE0-4993BE1E7749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kern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kern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fld id="{5956812E-8CF6-4042-9C95-AEEB18124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7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Reliability and Validity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Why is this so important and</a:t>
            </a:r>
            <a:br>
              <a:rPr lang="en-US" dirty="0" smtClean="0"/>
            </a:br>
            <a:r>
              <a:rPr lang="en-US" dirty="0" smtClean="0"/>
              <a:t>why is this so difficult?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72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Supporting Construct Validity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Are </a:t>
            </a:r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all of the important parts of the construct </a:t>
            </a: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represented </a:t>
            </a:r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in the measurement instrument</a:t>
            </a: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?</a:t>
            </a:r>
          </a:p>
          <a:p>
            <a:pPr eaLnBrk="1" hangingPunct="1"/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Are the elements of the measure weighted appropriately to represent their importance to the construct?</a:t>
            </a:r>
          </a:p>
          <a:p>
            <a:pPr eaLnBrk="1" hangingPunct="1"/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Do experts agree that an instrument is measuring what it is supposed to measure (content validity)?</a:t>
            </a:r>
            <a:endParaRPr lang="en-US" dirty="0">
              <a:latin typeface="Times" charset="0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100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Supporting Construct Validity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Sometimes it is important that the respondents can see that an instrument is measuring a recognizable construct, usually of importance to them (face validity).</a:t>
            </a:r>
          </a:p>
        </p:txBody>
      </p:sp>
    </p:spTree>
    <p:extLst>
      <p:ext uri="{BB962C8B-B14F-4D97-AF65-F5344CB8AC3E}">
        <p14:creationId xmlns:p14="http://schemas.microsoft.com/office/powerpoint/2010/main" val="1085180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Supporting Construct Validity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An instrument is valid if scores reflect what is known about a cohesive set of related knowledge (concurrent validity).</a:t>
            </a:r>
          </a:p>
          <a:p>
            <a:pPr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Did the scores on the instrument measuring teacher attitudes reflect the actual attitudes of the teachers?</a:t>
            </a:r>
          </a:p>
          <a:p>
            <a:pPr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Content validity after the fact. </a:t>
            </a:r>
          </a:p>
        </p:txBody>
      </p:sp>
    </p:spTree>
    <p:extLst>
      <p:ext uri="{BB962C8B-B14F-4D97-AF65-F5344CB8AC3E}">
        <p14:creationId xmlns:p14="http://schemas.microsoft.com/office/powerpoint/2010/main" val="1155235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Supporting Construct Validity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An instrument is valid if there is a strong correlation with a known assessment of some construct (criterion-related validity).</a:t>
            </a:r>
          </a:p>
          <a:p>
            <a:pPr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T</a:t>
            </a: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he </a:t>
            </a:r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college SAT</a:t>
            </a:r>
          </a:p>
        </p:txBody>
      </p:sp>
    </p:spTree>
    <p:extLst>
      <p:ext uri="{BB962C8B-B14F-4D97-AF65-F5344CB8AC3E}">
        <p14:creationId xmlns:p14="http://schemas.microsoft.com/office/powerpoint/2010/main" val="4032212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Consequential Validity</a:t>
            </a:r>
            <a:endParaRPr lang="en-US" dirty="0">
              <a:latin typeface="Times" charset="0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Data collection must be meaningful and appropriate to be valid.</a:t>
            </a:r>
          </a:p>
          <a:p>
            <a:pPr marL="782638" lvl="1"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Fair</a:t>
            </a:r>
          </a:p>
          <a:p>
            <a:pPr marL="782638" lvl="1"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Cost effective and efficient</a:t>
            </a:r>
          </a:p>
          <a:p>
            <a:pPr marL="782638" lvl="1"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Not </a:t>
            </a: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harmful</a:t>
            </a:r>
          </a:p>
          <a:p>
            <a:pPr marL="382588"/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In the end is the test worthwhile given the risks?</a:t>
            </a:r>
            <a:endParaRPr lang="en-US" dirty="0">
              <a:latin typeface="Times" charset="0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631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Is an instrument really measuring what you want it to measure?</a:t>
            </a:r>
          </a:p>
        </p:txBody>
      </p:sp>
      <p:sp>
        <p:nvSpPr>
          <p:cNvPr id="38914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Who knows if everything got covered but nothing extra?</a:t>
            </a:r>
          </a:p>
          <a:p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After you used the instrument did it give you the information you needed?</a:t>
            </a:r>
          </a:p>
          <a:p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Were the results similar to the results from other instruments of the related issues?</a:t>
            </a:r>
          </a:p>
          <a:p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These are all checks on construct validity.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fld id="{D2A28573-C7D1-4543-A2CE-E7953DD4E8E3}" type="slidenum">
              <a:rPr lang="en-US" sz="1400">
                <a:solidFill>
                  <a:schemeClr val="tx1"/>
                </a:solidFill>
                <a:cs typeface="Times" charset="0"/>
              </a:rPr>
              <a:pPr eaLnBrk="1" hangingPunct="1"/>
              <a:t>15</a:t>
            </a:fld>
            <a:endParaRPr lang="en-US" sz="1400">
              <a:solidFill>
                <a:schemeClr val="tx1"/>
              </a:solidFill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786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Is an instrument really measuring what you want it to measure?</a:t>
            </a:r>
          </a:p>
        </p:txBody>
      </p:sp>
      <p:sp>
        <p:nvSpPr>
          <p:cNvPr id="39938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Times" charset="0"/>
              <a:ea typeface="ヒラギノ明朝 ProN W3" charset="0"/>
              <a:cs typeface="ヒラギノ明朝 ProN W3" charset="0"/>
            </a:endParaRPr>
          </a:p>
          <a:p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Instruments have to be reliable or they are by definition not valid</a:t>
            </a: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.</a:t>
            </a:r>
          </a:p>
          <a:p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So, at least in the positivist world, you must indicate what you know about reliability in the methods section.</a:t>
            </a:r>
            <a:endParaRPr lang="en-US" dirty="0">
              <a:latin typeface="Times" charset="0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fld id="{D8460584-2AB9-DE4E-9B86-3C8A3629D755}" type="slidenum">
              <a:rPr lang="en-US" sz="1400">
                <a:solidFill>
                  <a:schemeClr val="tx1"/>
                </a:solidFill>
                <a:cs typeface="Times" charset="0"/>
              </a:rPr>
              <a:pPr eaLnBrk="1" hangingPunct="1"/>
              <a:t>16</a:t>
            </a:fld>
            <a:endParaRPr lang="en-US" sz="1400">
              <a:solidFill>
                <a:schemeClr val="tx1"/>
              </a:solidFill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4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Study Validity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>
            <a:normAutofit fontScale="90000"/>
          </a:bodyPr>
          <a:lstStyle/>
          <a:p>
            <a:pPr indent="0" eaLnBrk="1" hangingPunct="1"/>
            <a:r>
              <a:rPr lang="en-US" sz="3600" b="1">
                <a:latin typeface="Times" charset="0"/>
                <a:ea typeface="ヒラギノ明朝 ProN W3" charset="0"/>
                <a:cs typeface="ヒラギノ明朝 ProN W3" charset="0"/>
              </a:rPr>
              <a:t>Study</a:t>
            </a:r>
            <a:r>
              <a:rPr lang="en-US" sz="3600">
                <a:latin typeface="Times" charset="0"/>
                <a:ea typeface="ヒラギノ明朝 ProN W3" charset="0"/>
                <a:cs typeface="ヒラギノ明朝 ProN W3" charset="0"/>
              </a:rPr>
              <a:t> (Not Instrument) </a:t>
            </a:r>
            <a:r>
              <a:rPr lang="en-US" sz="3600" b="1">
                <a:latin typeface="Times" charset="0"/>
                <a:ea typeface="ヒラギノ明朝 ProN W3" charset="0"/>
                <a:cs typeface="ヒラギノ明朝 ProN W3" charset="0"/>
              </a:rPr>
              <a:t>Validity</a:t>
            </a:r>
            <a:r>
              <a:rPr lang="en-US" sz="3600">
                <a:latin typeface="Times" charset="0"/>
                <a:ea typeface="ヒラギノ明朝 ProN W3" charset="0"/>
                <a:cs typeface="ヒラギノ明朝 ProN W3" charset="0"/>
              </a:rPr>
              <a:t> </a:t>
            </a:r>
            <a:br>
              <a:rPr lang="en-US" sz="3600">
                <a:latin typeface="Times" charset="0"/>
                <a:ea typeface="ヒラギノ明朝 ProN W3" charset="0"/>
                <a:cs typeface="ヒラギノ明朝 ProN W3" charset="0"/>
              </a:rPr>
            </a:br>
            <a:r>
              <a:rPr lang="en-US" sz="3600">
                <a:latin typeface="Times" charset="0"/>
                <a:ea typeface="ヒラギノ明朝 ProN W3" charset="0"/>
                <a:cs typeface="ヒラギノ明朝 ProN W3" charset="0"/>
              </a:rPr>
              <a:t>in Experimental Research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953000" cy="4876800"/>
          </a:xfrm>
        </p:spPr>
        <p:txBody>
          <a:bodyPr rIns="132080"/>
          <a:lstStyle/>
          <a:p>
            <a:pPr eaLnBrk="1" hangingPunct="1"/>
            <a:r>
              <a:rPr lang="en-US" sz="2800">
                <a:latin typeface="ＭＳ Ｐゴシック" charset="0"/>
                <a:ea typeface="ＭＳ Ｐゴシック" charset="0"/>
                <a:cs typeface="ＭＳ Ｐゴシック" charset="0"/>
                <a:sym typeface="ＭＳ Ｐゴシック" charset="0"/>
              </a:rPr>
              <a:t/>
            </a:r>
            <a:br>
              <a:rPr lang="en-US" sz="2800">
                <a:latin typeface="ＭＳ Ｐゴシック" charset="0"/>
                <a:ea typeface="ＭＳ Ｐゴシック" charset="0"/>
                <a:cs typeface="ＭＳ Ｐゴシック" charset="0"/>
                <a:sym typeface="ＭＳ Ｐゴシック" charset="0"/>
              </a:rPr>
            </a:br>
            <a:r>
              <a:rPr lang="en-US" sz="2800">
                <a:latin typeface="ＭＳ Ｐゴシック" charset="0"/>
                <a:ea typeface="ＭＳ Ｐゴシック" charset="0"/>
                <a:cs typeface="ＭＳ Ｐゴシック" charset="0"/>
                <a:sym typeface="ＭＳ Ｐゴシック" charset="0"/>
              </a:rPr>
              <a:t/>
            </a:r>
            <a:br>
              <a:rPr lang="en-US" sz="2800">
                <a:latin typeface="ＭＳ Ｐゴシック" charset="0"/>
                <a:ea typeface="ＭＳ Ｐゴシック" charset="0"/>
                <a:cs typeface="ＭＳ Ｐゴシック" charset="0"/>
                <a:sym typeface="ＭＳ Ｐゴシック" charset="0"/>
              </a:rPr>
            </a:br>
            <a:endParaRPr lang="en-US" sz="2800">
              <a:latin typeface="Times" charset="0"/>
              <a:ea typeface="ヒラギノ明朝 ProN W3" charset="0"/>
              <a:cs typeface="ヒラギノ明朝 ProN W3" charset="0"/>
            </a:endParaRPr>
          </a:p>
          <a:p>
            <a:pPr eaLnBrk="1" hangingPunct="1"/>
            <a:r>
              <a:rPr lang="en-US" sz="2800">
                <a:latin typeface="Times" charset="0"/>
                <a:ea typeface="ヒラギノ明朝 ProN W3" charset="0"/>
                <a:cs typeface="ヒラギノ明朝 ProN W3" charset="0"/>
              </a:rPr>
              <a:t>Multiple plausible interpretations of the gathered data or:</a:t>
            </a:r>
          </a:p>
          <a:p>
            <a:pPr eaLnBrk="1" hangingPunct="1"/>
            <a:r>
              <a:rPr lang="en-US" sz="2800">
                <a:latin typeface="Times" charset="0"/>
                <a:ea typeface="ヒラギノ明朝 ProN W3" charset="0"/>
                <a:cs typeface="ヒラギノ明朝 ProN W3" charset="0"/>
              </a:rPr>
              <a:t>Questions about the ability to generalize to groups other than the study sample</a:t>
            </a:r>
          </a:p>
        </p:txBody>
      </p:sp>
      <p:sp>
        <p:nvSpPr>
          <p:cNvPr id="43011" name="Rectangle 3"/>
          <p:cNvSpPr>
            <a:spLocks/>
          </p:cNvSpPr>
          <p:nvPr/>
        </p:nvSpPr>
        <p:spPr bwMode="auto">
          <a:xfrm>
            <a:off x="5562600" y="2617669"/>
            <a:ext cx="32004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lnSpc>
                <a:spcPct val="90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" charset="0"/>
              <a:buChar char="•"/>
            </a:pPr>
            <a:r>
              <a:rPr lang="en-US" dirty="0">
                <a:solidFill>
                  <a:schemeClr val="tx1"/>
                </a:solidFill>
                <a:latin typeface="ＭＳ Ｐゴシック" charset="0"/>
                <a:ea typeface="ヒラギノ角ゴ ProN W3" charset="0"/>
                <a:cs typeface="ヒラギノ角ゴ ProN W3" charset="0"/>
                <a:sym typeface="ＭＳ Ｐゴシック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ＭＳ Ｐゴシック" charset="0"/>
                <a:ea typeface="ヒラギノ角ゴ ProN W3" charset="0"/>
                <a:cs typeface="ヒラギノ角ゴ ProN W3" charset="0"/>
                <a:sym typeface="ＭＳ Ｐゴシック" charset="0"/>
              </a:rPr>
            </a:br>
            <a:r>
              <a:rPr lang="en-US" dirty="0">
                <a:solidFill>
                  <a:schemeClr val="tx1"/>
                </a:solidFill>
                <a:latin typeface="ＭＳ Ｐゴシック" charset="0"/>
                <a:ea typeface="ヒラギノ角ゴ ProN W3" charset="0"/>
                <a:cs typeface="ヒラギノ角ゴ ProN W3" charset="0"/>
                <a:sym typeface="ＭＳ Ｐゴシック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ＭＳ Ｐゴシック" charset="0"/>
                <a:ea typeface="ヒラギノ角ゴ ProN W3" charset="0"/>
                <a:cs typeface="ヒラギノ角ゴ ProN W3" charset="0"/>
                <a:sym typeface="ＭＳ Ｐゴシック" charset="0"/>
              </a:rPr>
            </a:br>
            <a:r>
              <a:rPr lang="en-US" dirty="0">
                <a:solidFill>
                  <a:schemeClr val="tx1"/>
                </a:solidFill>
                <a:latin typeface="ＭＳ Ｐゴシック" charset="0"/>
                <a:ea typeface="ヒラギノ角ゴ ProN W3" charset="0"/>
                <a:cs typeface="ヒラギノ角ゴ ProN W3" charset="0"/>
                <a:sym typeface="ＭＳ Ｐゴシック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ＭＳ Ｐゴシック" charset="0"/>
                <a:ea typeface="ヒラギノ角ゴ ProN W3" charset="0"/>
                <a:cs typeface="ヒラギノ角ゴ ProN W3" charset="0"/>
                <a:sym typeface="ＭＳ Ｐゴシック" charset="0"/>
              </a:rPr>
            </a:br>
            <a:r>
              <a:rPr lang="en-US" dirty="0">
                <a:solidFill>
                  <a:schemeClr val="tx1"/>
                </a:solidFill>
                <a:latin typeface="ＭＳ Ｐゴシック" charset="0"/>
                <a:ea typeface="ヒラギノ角ゴ ProN W3" charset="0"/>
                <a:cs typeface="ヒラギノ角ゴ ProN W3" charset="0"/>
                <a:sym typeface="ＭＳ Ｐゴシック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ＭＳ Ｐゴシック" charset="0"/>
                <a:ea typeface="ヒラギノ角ゴ ProN W3" charset="0"/>
                <a:cs typeface="ヒラギノ角ゴ ProN W3" charset="0"/>
                <a:sym typeface="ＭＳ Ｐゴシック" charset="0"/>
              </a:rPr>
            </a:br>
            <a:r>
              <a:rPr lang="en-US" dirty="0" smtClean="0">
                <a:solidFill>
                  <a:schemeClr val="tx1"/>
                </a:solidFill>
                <a:cs typeface="Times" charset="0"/>
              </a:rPr>
              <a:t>Threats </a:t>
            </a:r>
            <a:r>
              <a:rPr lang="en-US" dirty="0">
                <a:solidFill>
                  <a:schemeClr val="tx1"/>
                </a:solidFill>
                <a:cs typeface="Times" charset="0"/>
              </a:rPr>
              <a:t>to internal validity</a:t>
            </a:r>
            <a:r>
              <a:rPr lang="en-US" dirty="0">
                <a:solidFill>
                  <a:schemeClr val="tx1"/>
                </a:solidFill>
                <a:latin typeface="ＭＳ Ｐゴシック" charset="0"/>
                <a:ea typeface="ヒラギノ角ゴ ProN W3" charset="0"/>
                <a:cs typeface="ヒラギノ角ゴ ProN W3" charset="0"/>
                <a:sym typeface="ＭＳ Ｐゴシック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ＭＳ Ｐゴシック" charset="0"/>
                <a:ea typeface="ヒラギノ角ゴ ProN W3" charset="0"/>
                <a:cs typeface="ヒラギノ角ゴ ProN W3" charset="0"/>
                <a:sym typeface="ＭＳ Ｐゴシック" charset="0"/>
              </a:rPr>
            </a:br>
            <a:endParaRPr lang="en-US" dirty="0" smtClean="0">
              <a:solidFill>
                <a:schemeClr val="tx1"/>
              </a:solidFill>
              <a:latin typeface="ＭＳ Ｐゴシック" charset="0"/>
              <a:ea typeface="ヒラギノ角ゴ ProN W3" charset="0"/>
              <a:cs typeface="ヒラギノ角ゴ ProN W3" charset="0"/>
              <a:sym typeface="ＭＳ Ｐゴシック" charset="0"/>
            </a:endParaRPr>
          </a:p>
          <a:p>
            <a:pPr marL="382588" indent="-342900">
              <a:lnSpc>
                <a:spcPct val="90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" charset="0"/>
              <a:buChar char="•"/>
            </a:pPr>
            <a:endParaRPr lang="en-US" dirty="0">
              <a:solidFill>
                <a:schemeClr val="tx1"/>
              </a:solidFill>
              <a:cs typeface="Times" charset="0"/>
            </a:endParaRPr>
          </a:p>
          <a:p>
            <a:pPr marL="382588" indent="-342900">
              <a:lnSpc>
                <a:spcPct val="90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" charset="0"/>
              <a:buChar char="•"/>
            </a:pPr>
            <a:endParaRPr lang="en-US" dirty="0">
              <a:solidFill>
                <a:schemeClr val="tx1"/>
              </a:solidFill>
              <a:cs typeface="Times" charset="0"/>
            </a:endParaRPr>
          </a:p>
          <a:p>
            <a:pPr marL="382588" indent="-342900">
              <a:lnSpc>
                <a:spcPct val="90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" charset="0"/>
              <a:buChar char="•"/>
            </a:pPr>
            <a:r>
              <a:rPr lang="en-US" dirty="0">
                <a:solidFill>
                  <a:schemeClr val="tx1"/>
                </a:solidFill>
                <a:cs typeface="Times" charset="0"/>
              </a:rPr>
              <a:t>Threats to external validity</a:t>
            </a:r>
          </a:p>
        </p:txBody>
      </p:sp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5562600" y="2209800"/>
            <a:ext cx="304800" cy="4495800"/>
            <a:chOff x="0" y="0"/>
            <a:chExt cx="192" cy="2832"/>
          </a:xfrm>
        </p:grpSpPr>
        <p:sp>
          <p:nvSpPr>
            <p:cNvPr id="43015" name="Rectangle 5"/>
            <p:cNvSpPr>
              <a:spLocks/>
            </p:cNvSpPr>
            <p:nvPr/>
          </p:nvSpPr>
          <p:spPr bwMode="auto">
            <a:xfrm>
              <a:off x="0" y="0"/>
              <a:ext cx="192" cy="28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16" name="Rectangle 6"/>
            <p:cNvSpPr>
              <a:spLocks/>
            </p:cNvSpPr>
            <p:nvPr/>
          </p:nvSpPr>
          <p:spPr bwMode="auto">
            <a:xfrm>
              <a:off x="0" y="0"/>
              <a:ext cx="192" cy="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sp>
        <p:nvSpPr>
          <p:cNvPr id="43013" name="Rectangle 7"/>
          <p:cNvSpPr>
            <a:spLocks/>
          </p:cNvSpPr>
          <p:nvPr/>
        </p:nvSpPr>
        <p:spPr bwMode="auto">
          <a:xfrm>
            <a:off x="457200" y="1905000"/>
            <a:ext cx="533400" cy="609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4" name="Rectangle 8"/>
          <p:cNvSpPr>
            <a:spLocks/>
          </p:cNvSpPr>
          <p:nvPr/>
        </p:nvSpPr>
        <p:spPr bwMode="auto">
          <a:xfrm>
            <a:off x="1066800" y="2057400"/>
            <a:ext cx="7162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700"/>
              </a:spcBef>
            </a:pPr>
            <a:r>
              <a:rPr lang="en-US" sz="2800">
                <a:solidFill>
                  <a:schemeClr val="tx1"/>
                </a:solidFill>
                <a:cs typeface="Times" charset="0"/>
              </a:rPr>
              <a:t>In experimental research, if studies are not designed correctly there may be:</a:t>
            </a:r>
          </a:p>
        </p:txBody>
      </p:sp>
    </p:spTree>
    <p:extLst>
      <p:ext uri="{BB962C8B-B14F-4D97-AF65-F5344CB8AC3E}">
        <p14:creationId xmlns:p14="http://schemas.microsoft.com/office/powerpoint/2010/main" val="3071999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>
            <a:normAutofit fontScale="90000"/>
          </a:bodyPr>
          <a:lstStyle/>
          <a:p>
            <a:pPr indent="0"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Internal Validity</a:t>
            </a:r>
            <a:r>
              <a:rPr lang="en-US">
                <a:latin typeface="ＭＳ Ｐゴシック" charset="0"/>
                <a:ea typeface="ＭＳ Ｐゴシック" charset="0"/>
                <a:cs typeface="ＭＳ Ｐゴシック" charset="0"/>
                <a:sym typeface="ＭＳ Ｐゴシック" charset="0"/>
              </a:rPr>
              <a:t/>
            </a:r>
            <a:br>
              <a:rPr lang="en-US">
                <a:latin typeface="ＭＳ Ｐゴシック" charset="0"/>
                <a:ea typeface="ＭＳ Ｐゴシック" charset="0"/>
                <a:cs typeface="ＭＳ Ｐゴシック" charset="0"/>
                <a:sym typeface="ＭＳ Ｐゴシック" charset="0"/>
              </a:rPr>
            </a:br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in Experimental Research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382000" cy="4876800"/>
          </a:xfrm>
        </p:spPr>
        <p:txBody>
          <a:bodyPr rIns="132080"/>
          <a:lstStyle/>
          <a:p>
            <a:pPr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In an experiment you want to know that one thing (an intervention or an </a:t>
            </a:r>
            <a:r>
              <a:rPr lang="en-US" b="1" dirty="0">
                <a:latin typeface="Times" charset="0"/>
                <a:ea typeface="ヒラギノ明朝 ProN W3" charset="0"/>
                <a:cs typeface="ヒラギノ明朝 ProN W3" charset="0"/>
              </a:rPr>
              <a:t>independent variable</a:t>
            </a:r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) caused something to happen.</a:t>
            </a:r>
          </a:p>
          <a:p>
            <a:pPr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So, you have to design the study so that things other than the intervention don</a:t>
            </a:r>
            <a:r>
              <a:rPr lang="ja-JP" altLang="en-US" dirty="0">
                <a:latin typeface="Times" charset="0"/>
                <a:ea typeface="ヒラギノ明朝 ProN W3" charset="0"/>
                <a:cs typeface="ヒラギノ明朝 ProN W3" charset="0"/>
              </a:rPr>
              <a:t>’</a:t>
            </a:r>
            <a:r>
              <a:rPr lang="en-US" altLang="ja-JP" dirty="0">
                <a:latin typeface="Times" charset="0"/>
                <a:ea typeface="ヒラギノ明朝 ProN W3" charset="0"/>
                <a:cs typeface="ヒラギノ明朝 ProN W3" charset="0"/>
              </a:rPr>
              <a:t>t have an effect on the outcomes (</a:t>
            </a:r>
            <a:r>
              <a:rPr lang="en-US" altLang="ja-JP" b="1" dirty="0">
                <a:latin typeface="Times" charset="0"/>
                <a:ea typeface="ヒラギノ明朝 ProN W3" charset="0"/>
                <a:cs typeface="ヒラギノ明朝 ProN W3" charset="0"/>
              </a:rPr>
              <a:t>dependent variables</a:t>
            </a:r>
            <a:r>
              <a:rPr lang="en-US" altLang="ja-JP" dirty="0">
                <a:latin typeface="Times" charset="0"/>
                <a:ea typeface="ヒラギノ明朝 ProN W3" charset="0"/>
                <a:cs typeface="ヒラギノ明朝 ProN W3" charset="0"/>
              </a:rPr>
              <a:t>)</a:t>
            </a:r>
            <a:r>
              <a:rPr lang="en-US" altLang="ja-JP" dirty="0" smtClean="0">
                <a:latin typeface="Times" charset="0"/>
                <a:ea typeface="ヒラギノ明朝 ProN W3" charset="0"/>
                <a:cs typeface="ヒラギノ明朝 ProN W3" charset="0"/>
              </a:rPr>
              <a:t>.</a:t>
            </a:r>
            <a:endParaRPr lang="en-US" altLang="ja-JP" dirty="0">
              <a:latin typeface="Times" charset="0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80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and 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9518" cy="4525963"/>
          </a:xfrm>
        </p:spPr>
        <p:txBody>
          <a:bodyPr/>
          <a:lstStyle/>
          <a:p>
            <a:r>
              <a:rPr lang="en-US" dirty="0" smtClean="0"/>
              <a:t>The language for this is from the positivist tradition—scientific verification. </a:t>
            </a:r>
            <a:br>
              <a:rPr lang="en-US" dirty="0" smtClean="0"/>
            </a:br>
            <a:r>
              <a:rPr lang="en-US" dirty="0" err="1" smtClean="0"/>
              <a:t>Habermas</a:t>
            </a:r>
            <a:r>
              <a:rPr lang="en-US" dirty="0" smtClean="0"/>
              <a:t>’ cognitive interest of </a:t>
            </a:r>
            <a:r>
              <a:rPr lang="en-US" i="1" dirty="0" smtClean="0"/>
              <a:t>control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In experimental research terminology:</a:t>
            </a:r>
          </a:p>
          <a:p>
            <a:pPr lvl="1"/>
            <a:r>
              <a:rPr lang="en-US" dirty="0" smtClean="0"/>
              <a:t>Can we assume that the independent variable is the only cause of change </a:t>
            </a:r>
            <a:r>
              <a:rPr lang="en-US" dirty="0" smtClean="0"/>
              <a:t>in </a:t>
            </a:r>
            <a:r>
              <a:rPr lang="en-US" dirty="0" smtClean="0"/>
              <a:t>the dependent variable?</a:t>
            </a:r>
          </a:p>
        </p:txBody>
      </p:sp>
    </p:spTree>
    <p:extLst>
      <p:ext uri="{BB962C8B-B14F-4D97-AF65-F5344CB8AC3E}">
        <p14:creationId xmlns:p14="http://schemas.microsoft.com/office/powerpoint/2010/main" val="117460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>
            <a:normAutofit fontScale="90000"/>
          </a:bodyPr>
          <a:lstStyle/>
          <a:p>
            <a:pPr indent="0"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Internal Validity</a:t>
            </a:r>
            <a:r>
              <a:rPr lang="en-US">
                <a:latin typeface="ＭＳ Ｐゴシック" charset="0"/>
                <a:ea typeface="ＭＳ Ｐゴシック" charset="0"/>
                <a:cs typeface="ＭＳ Ｐゴシック" charset="0"/>
                <a:sym typeface="ＭＳ Ｐゴシック" charset="0"/>
              </a:rPr>
              <a:t/>
            </a:r>
            <a:br>
              <a:rPr lang="en-US">
                <a:latin typeface="ＭＳ Ｐゴシック" charset="0"/>
                <a:ea typeface="ＭＳ Ｐゴシック" charset="0"/>
                <a:cs typeface="ＭＳ Ｐゴシック" charset="0"/>
                <a:sym typeface="ＭＳ Ｐゴシック" charset="0"/>
              </a:rPr>
            </a:br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in Experimental Research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382000" cy="4876800"/>
          </a:xfrm>
        </p:spPr>
        <p:txBody>
          <a:bodyPr rIns="132080"/>
          <a:lstStyle/>
          <a:p>
            <a:pPr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D</a:t>
            </a: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id something about the study design cause the results instead of the results being caused by the thing you were testing (independent variable)?</a:t>
            </a:r>
            <a:endParaRPr lang="en-US" dirty="0">
              <a:latin typeface="Times" charset="0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781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>
            <a:normAutofit fontScale="90000"/>
          </a:bodyPr>
          <a:lstStyle/>
          <a:p>
            <a:pPr indent="0"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Internal Validity</a:t>
            </a:r>
            <a:r>
              <a:rPr lang="en-US">
                <a:latin typeface="ＭＳ Ｐゴシック" charset="0"/>
                <a:ea typeface="ＭＳ Ｐゴシック" charset="0"/>
                <a:cs typeface="ＭＳ Ｐゴシック" charset="0"/>
                <a:sym typeface="ＭＳ Ｐゴシック" charset="0"/>
              </a:rPr>
              <a:t/>
            </a:r>
            <a:br>
              <a:rPr lang="en-US">
                <a:latin typeface="ＭＳ Ｐゴシック" charset="0"/>
                <a:ea typeface="ＭＳ Ｐゴシック" charset="0"/>
                <a:cs typeface="ＭＳ Ｐゴシック" charset="0"/>
                <a:sym typeface="ＭＳ Ｐゴシック" charset="0"/>
              </a:rPr>
            </a:br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in Experimental Research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762780"/>
            <a:ext cx="8382000" cy="4876800"/>
          </a:xfrm>
        </p:spPr>
        <p:txBody>
          <a:bodyPr rIns="132080"/>
          <a:lstStyle/>
          <a:p>
            <a:pPr eaLnBrk="1" hangingPunct="1"/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The rigor with which you make sure that only the independent variable affects the dependent variable is </a:t>
            </a:r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based on the impact of your results</a:t>
            </a: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.</a:t>
            </a:r>
          </a:p>
          <a:p>
            <a:pPr eaLnBrk="1" hangingPunct="1"/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If people could die if you get it wrong you would be very careful not to get it wrong.</a:t>
            </a:r>
          </a:p>
          <a:p>
            <a:pPr eaLnBrk="1" hangingPunct="1"/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On the other hand, very few people die because of social science research.</a:t>
            </a:r>
          </a:p>
          <a:p>
            <a:pPr eaLnBrk="1" hangingPunct="1"/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Social science research is very messy so we have to apologize a lot.</a:t>
            </a:r>
            <a:endParaRPr lang="en-US" dirty="0">
              <a:latin typeface="Times" charset="0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10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>
            <a:normAutofit fontScale="90000"/>
          </a:bodyPr>
          <a:lstStyle/>
          <a:p>
            <a:pPr indent="0"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Internal Validity</a:t>
            </a:r>
            <a:r>
              <a:rPr lang="en-US">
                <a:latin typeface="ＭＳ Ｐゴシック" charset="0"/>
                <a:ea typeface="ＭＳ Ｐゴシック" charset="0"/>
                <a:cs typeface="ＭＳ Ｐゴシック" charset="0"/>
                <a:sym typeface="ＭＳ Ｐゴシック" charset="0"/>
              </a:rPr>
              <a:t/>
            </a:r>
            <a:br>
              <a:rPr lang="en-US">
                <a:latin typeface="ＭＳ Ｐゴシック" charset="0"/>
                <a:ea typeface="ＭＳ Ｐゴシック" charset="0"/>
                <a:cs typeface="ＭＳ Ｐゴシック" charset="0"/>
                <a:sym typeface="ＭＳ Ｐゴシック" charset="0"/>
              </a:rPr>
            </a:br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in Experimental Research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382000" cy="4876800"/>
          </a:xfrm>
        </p:spPr>
        <p:txBody>
          <a:bodyPr rIns="132080"/>
          <a:lstStyle/>
          <a:p>
            <a:pPr eaLnBrk="1" hangingPunct="1">
              <a:defRPr/>
            </a:pP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There </a:t>
            </a:r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are </a:t>
            </a: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always some </a:t>
            </a:r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things that might allow for alternative explanations of the outcomes in experimental research—things that threaten the assumption that the independent variable is </a:t>
            </a: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the only thing responsible </a:t>
            </a:r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for a </a:t>
            </a: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change in the dependent variable.</a:t>
            </a:r>
            <a:endParaRPr lang="en-US" dirty="0">
              <a:latin typeface="Times" charset="0"/>
              <a:ea typeface="ヒラギノ明朝 ProN W3" charset="0"/>
              <a:cs typeface="ヒラギノ明朝 ProN W3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As a category these are called:</a:t>
            </a:r>
          </a:p>
          <a:p>
            <a:pPr marL="39688" indent="0" algn="ctr" eaLnBrk="1" hangingPunct="1">
              <a:buFont typeface="Times" charset="0"/>
              <a:buNone/>
              <a:defRPr/>
            </a:pPr>
            <a:r>
              <a:rPr lang="en-US" b="1" dirty="0" smtClean="0">
                <a:latin typeface="Times" charset="0"/>
                <a:ea typeface="ヒラギノ明朝 ProN W3" charset="0"/>
                <a:cs typeface="ヒラギノ明朝 ProN W3" charset="0"/>
              </a:rPr>
              <a:t>threats to internal validity</a:t>
            </a:r>
            <a:endParaRPr lang="en-US" b="1" dirty="0">
              <a:latin typeface="Times" charset="0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045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>
            <a:normAutofit fontScale="90000"/>
          </a:bodyPr>
          <a:lstStyle/>
          <a:p>
            <a:pPr indent="0"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Examples of things that happen outside of your control—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Some event occurs in the participants’ lives that is related to the independent variable and affects the dependent variable</a:t>
            </a:r>
          </a:p>
          <a:p>
            <a:pPr marL="457200" lvl="1" indent="0" eaLnBrk="1" hangingPunct="1">
              <a:buNone/>
            </a:pPr>
            <a:endParaRPr lang="en-US" dirty="0">
              <a:latin typeface="Times" charset="0"/>
              <a:ea typeface="ヒラギノ明朝 ProN W3" charset="0"/>
              <a:cs typeface="ヒラギノ明朝 ProN W3" charset="0"/>
            </a:endParaRPr>
          </a:p>
          <a:p>
            <a:pPr marL="457200" lvl="1" indent="0" eaLnBrk="1" hangingPunct="1">
              <a:buNone/>
            </a:pPr>
            <a:r>
              <a:rPr lang="en-US" dirty="0">
                <a:solidFill>
                  <a:srgbClr val="FF0000"/>
                </a:solidFill>
                <a:latin typeface="Times" charset="0"/>
                <a:ea typeface="ヒラギノ明朝 ProN W3" charset="0"/>
                <a:cs typeface="ヒラギノ明朝 ProN W3" charset="0"/>
              </a:rPr>
              <a:t>History</a:t>
            </a:r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—getting the intervention elsewhere</a:t>
            </a:r>
          </a:p>
          <a:p>
            <a:pPr marL="457200" lvl="1" indent="0" eaLnBrk="1" hangingPunct="1">
              <a:buNone/>
            </a:pPr>
            <a:r>
              <a:rPr lang="en-US" dirty="0">
                <a:solidFill>
                  <a:srgbClr val="FF0000"/>
                </a:solidFill>
                <a:latin typeface="Times" charset="0"/>
                <a:ea typeface="ヒラギノ明朝 ProN W3" charset="0"/>
                <a:cs typeface="ヒラギノ明朝 ProN W3" charset="0"/>
              </a:rPr>
              <a:t>Maturation</a:t>
            </a:r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—getting older or better naturally</a:t>
            </a:r>
          </a:p>
          <a:p>
            <a:pPr marL="457200" lvl="1" indent="0" eaLnBrk="1" hangingPunct="1">
              <a:buNone/>
            </a:pPr>
            <a:r>
              <a:rPr lang="en-US" dirty="0">
                <a:solidFill>
                  <a:srgbClr val="FF0000"/>
                </a:solidFill>
                <a:latin typeface="Times" charset="0"/>
                <a:ea typeface="ヒラギノ明朝 ProN W3" charset="0"/>
                <a:cs typeface="ヒラギノ明朝 ProN W3" charset="0"/>
              </a:rPr>
              <a:t>Attrition</a:t>
            </a:r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 (Mortality)—leaving the study</a:t>
            </a:r>
          </a:p>
          <a:p>
            <a:pPr lvl="1" eaLnBrk="1" hangingPunct="1"/>
            <a:endParaRPr lang="en-US" dirty="0">
              <a:latin typeface="Times" charset="0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461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>
            <a:normAutofit fontScale="90000"/>
          </a:bodyPr>
          <a:lstStyle/>
          <a:p>
            <a:pPr indent="0"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Examples of problems related to data gathering—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>
              <a:defRPr/>
            </a:pP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The manner in which data are gathered impacts the dependent variable</a:t>
            </a:r>
          </a:p>
          <a:p>
            <a:pPr marL="446088" lvl="1" indent="0" algn="ctr" eaLnBrk="1" hangingPunct="1">
              <a:buFont typeface="Times" charset="0"/>
              <a:buNone/>
              <a:defRPr/>
            </a:pP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(Assumes instrument validity and reliability)</a:t>
            </a:r>
          </a:p>
          <a:p>
            <a:pPr marL="446088" lvl="1" indent="0" algn="ctr">
              <a:buNone/>
              <a:defRPr/>
            </a:pPr>
            <a:endParaRPr lang="en-US" dirty="0" smtClean="0">
              <a:latin typeface="Times" charset="0"/>
              <a:ea typeface="ヒラギノ明朝 ProN W3" charset="0"/>
              <a:cs typeface="ヒラギノ明朝 ProN W3" charset="0"/>
            </a:endParaRPr>
          </a:p>
          <a:p>
            <a:pPr marL="457200" lvl="1" indent="0" eaLnBrk="1" hangingPunct="1"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Times" charset="0"/>
                <a:ea typeface="ヒラギノ明朝 ProN W3" charset="0"/>
                <a:cs typeface="ヒラギノ明朝 ProN W3" charset="0"/>
              </a:rPr>
              <a:t>Instrumentation</a:t>
            </a: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—using different instruments</a:t>
            </a:r>
          </a:p>
          <a:p>
            <a:pPr marL="457200" lvl="1" indent="0" eaLnBrk="1" hangingPunct="1"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Times" charset="0"/>
                <a:ea typeface="ヒラギノ明朝 ProN W3" charset="0"/>
                <a:cs typeface="ヒラギノ明朝 ProN W3" charset="0"/>
              </a:rPr>
              <a:t>Testing</a:t>
            </a: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—using the same instrument</a:t>
            </a:r>
          </a:p>
          <a:p>
            <a:pPr marL="457200" lvl="1" indent="0" eaLnBrk="1" hangingPunct="1">
              <a:buNone/>
              <a:defRPr/>
            </a:pPr>
            <a:endParaRPr lang="en-US" dirty="0">
              <a:latin typeface="Times" charset="0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173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>
            <a:normAutofit fontScale="90000"/>
          </a:bodyPr>
          <a:lstStyle/>
          <a:p>
            <a:pPr indent="0"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Examples of problems related to </a:t>
            </a: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respondents reaction to the research—</a:t>
            </a:r>
            <a:endParaRPr lang="en-US" dirty="0">
              <a:latin typeface="Times" charset="0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0933" y="1600200"/>
            <a:ext cx="8602133" cy="4525963"/>
          </a:xfrm>
        </p:spPr>
        <p:txBody>
          <a:bodyPr rIns="132080"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The individuals in the sample may react to being </a:t>
            </a:r>
            <a:r>
              <a:rPr lang="en-US" smtClean="0">
                <a:latin typeface="Times" charset="0"/>
                <a:ea typeface="ヒラギノ明朝 ProN W3" charset="0"/>
                <a:cs typeface="ヒラギノ明朝 ProN W3" charset="0"/>
              </a:rPr>
              <a:t>studied.</a:t>
            </a:r>
            <a:endParaRPr lang="en-US" dirty="0" smtClean="0">
              <a:latin typeface="Times" charset="0"/>
              <a:ea typeface="ヒラギノ明朝 ProN W3" charset="0"/>
              <a:cs typeface="ヒラギノ明朝 ProN W3" charset="0"/>
            </a:endParaRPr>
          </a:p>
          <a:p>
            <a:pPr marL="457200" lvl="1" indent="0" eaLnBrk="1" hangingPunct="1"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Times" charset="0"/>
                <a:ea typeface="ヒラギノ明朝 ProN W3" charset="0"/>
                <a:cs typeface="ヒラギノ明朝 ProN W3" charset="0"/>
              </a:rPr>
              <a:t>Evaluation apprehension</a:t>
            </a: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—physical reaction to being studied (John Henry)</a:t>
            </a:r>
          </a:p>
          <a:p>
            <a:pPr marL="457200" lvl="1" indent="0" eaLnBrk="1" hangingPunct="1"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Times" charset="0"/>
                <a:ea typeface="ヒラギノ明朝 ProN W3" charset="0"/>
                <a:cs typeface="ヒラギノ明朝 ProN W3" charset="0"/>
              </a:rPr>
              <a:t>Hypothesis guessing</a:t>
            </a: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—participants behave based on what they think the expected outcome should be (Hawthorne Effect)</a:t>
            </a:r>
          </a:p>
          <a:p>
            <a:pPr marL="457200" lvl="1" indent="0" eaLnBrk="1" hangingPunct="1"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Times" charset="0"/>
                <a:ea typeface="ヒラギノ明朝 ProN W3" charset="0"/>
                <a:cs typeface="ヒラギノ明朝 ProN W3" charset="0"/>
              </a:rPr>
              <a:t>Rivalry</a:t>
            </a: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—participants knowing they are in different groups</a:t>
            </a:r>
          </a:p>
          <a:p>
            <a:pPr marL="457200" lvl="1" indent="0" eaLnBrk="1" hangingPunct="1"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Times" charset="0"/>
                <a:ea typeface="ヒラギノ明朝 ProN W3" charset="0"/>
                <a:cs typeface="ヒラギノ明朝 ProN W3" charset="0"/>
              </a:rPr>
              <a:t>Participant observer</a:t>
            </a: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—your influence</a:t>
            </a:r>
          </a:p>
          <a:p>
            <a:pPr marL="457200" lvl="1" indent="0" eaLnBrk="1" hangingPunct="1">
              <a:buNone/>
              <a:defRPr/>
            </a:pPr>
            <a:endParaRPr lang="en-US" dirty="0" smtClean="0">
              <a:latin typeface="Times" charset="0"/>
              <a:ea typeface="ヒラギノ明朝 ProN W3" charset="0"/>
              <a:cs typeface="ヒラギノ明朝 ProN W3" charset="0"/>
            </a:endParaRPr>
          </a:p>
          <a:p>
            <a:pPr marL="457200" lvl="1" indent="0">
              <a:buNone/>
              <a:defRPr/>
            </a:pPr>
            <a:endParaRPr lang="en-US" dirty="0" smtClean="0">
              <a:latin typeface="Times" charset="0"/>
              <a:ea typeface="ヒラギノ明朝 ProN W3" charset="0"/>
              <a:cs typeface="ヒラギノ明朝 ProN W3" charset="0"/>
            </a:endParaRPr>
          </a:p>
          <a:p>
            <a:pPr marL="457200" lvl="1" indent="0" eaLnBrk="1" hangingPunct="1">
              <a:buNone/>
              <a:defRPr/>
            </a:pPr>
            <a:endParaRPr lang="en-US" dirty="0">
              <a:latin typeface="Times" charset="0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135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Threats to Internal Validity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What is the best way to compensate for most threats to internal validity?</a:t>
            </a:r>
          </a:p>
          <a:p>
            <a:pPr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Use a control group. If a group is treated just the same except they don</a:t>
            </a:r>
            <a:r>
              <a:rPr lang="ja-JP" altLang="en-US" dirty="0">
                <a:latin typeface="Times" charset="0"/>
                <a:ea typeface="ヒラギノ明朝 ProN W3" charset="0"/>
                <a:cs typeface="ヒラギノ明朝 ProN W3" charset="0"/>
              </a:rPr>
              <a:t>’</a:t>
            </a:r>
            <a:r>
              <a:rPr lang="en-US" altLang="ja-JP" dirty="0">
                <a:latin typeface="Times" charset="0"/>
                <a:ea typeface="ヒラギノ明朝 ProN W3" charset="0"/>
                <a:cs typeface="ヒラギノ明朝 ProN W3" charset="0"/>
              </a:rPr>
              <a:t>t get the intervention then the impact of the threats to internal validity </a:t>
            </a:r>
            <a:r>
              <a:rPr lang="en-US" altLang="ja-JP" dirty="0" smtClean="0">
                <a:latin typeface="Times" charset="0"/>
                <a:ea typeface="ヒラギノ明朝 ProN W3" charset="0"/>
                <a:cs typeface="ヒラギノ明朝 ProN W3" charset="0"/>
              </a:rPr>
              <a:t>are reduced</a:t>
            </a:r>
            <a:r>
              <a:rPr lang="en-US" altLang="ja-JP" dirty="0">
                <a:latin typeface="Times" charset="0"/>
                <a:ea typeface="ヒラギノ明朝 ProN W3" charset="0"/>
                <a:cs typeface="ヒラギノ明朝 ProN W3" charset="0"/>
              </a:rPr>
              <a:t>. The intervention group and the control are impacted by identical threats.</a:t>
            </a:r>
            <a:endParaRPr lang="en-US" dirty="0">
              <a:latin typeface="Times" charset="0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676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autoUpdateAnimBg="0" advAuto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Control Groups</a:t>
            </a: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The problems with control groups are:</a:t>
            </a:r>
          </a:p>
          <a:p>
            <a:pPr marL="782638" lvl="1"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They have to be randomly selected to assume they come from the same population as the intervention group, or:</a:t>
            </a:r>
          </a:p>
          <a:p>
            <a:pPr marL="782638" lvl="1"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You have to demonstrate that the control group is not significantly different than the intervention group in any important way at the start of the study.</a:t>
            </a:r>
          </a:p>
        </p:txBody>
      </p:sp>
    </p:spTree>
    <p:extLst>
      <p:ext uri="{BB962C8B-B14F-4D97-AF65-F5344CB8AC3E}">
        <p14:creationId xmlns:p14="http://schemas.microsoft.com/office/powerpoint/2010/main" val="2492528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Control Groups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The biggest problem with control groups is that we can rarely use them in education.</a:t>
            </a:r>
          </a:p>
          <a:p>
            <a:pPr marL="782638" lvl="1"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True control groups get NO intervention.</a:t>
            </a:r>
          </a:p>
          <a:p>
            <a:pPr marL="782638" lvl="1"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What you are really doing is comparing interventions.</a:t>
            </a:r>
          </a:p>
        </p:txBody>
      </p:sp>
    </p:spTree>
    <p:extLst>
      <p:ext uri="{BB962C8B-B14F-4D97-AF65-F5344CB8AC3E}">
        <p14:creationId xmlns:p14="http://schemas.microsoft.com/office/powerpoint/2010/main" val="707587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Threats to </a:t>
            </a:r>
            <a:r>
              <a:rPr lang="en-US" b="1">
                <a:latin typeface="Times" charset="0"/>
                <a:ea typeface="ヒラギノ明朝 ProN W3" charset="0"/>
                <a:cs typeface="ヒラギノ明朝 ProN W3" charset="0"/>
              </a:rPr>
              <a:t>External</a:t>
            </a:r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 Validity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>
            <a:normAutofit lnSpcReduction="10000"/>
          </a:bodyPr>
          <a:lstStyle/>
          <a:p>
            <a:pPr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Threats to external validity (the ability to generalize to a larger group) are usually things that make the study not replicable in another setting </a:t>
            </a:r>
            <a:r>
              <a:rPr lang="en-US" sz="2800" dirty="0">
                <a:latin typeface="Times" charset="0"/>
                <a:ea typeface="ヒラギノ明朝 ProN W3" charset="0"/>
                <a:cs typeface="ヒラギノ明朝 ProN W3" charset="0"/>
              </a:rPr>
              <a:t>(things that can</a:t>
            </a:r>
            <a:r>
              <a:rPr lang="ja-JP" altLang="en-US" sz="2800" dirty="0">
                <a:latin typeface="Times" charset="0"/>
                <a:ea typeface="ヒラギノ明朝 ProN W3" charset="0"/>
                <a:cs typeface="ヒラギノ明朝 ProN W3" charset="0"/>
              </a:rPr>
              <a:t>’</a:t>
            </a:r>
            <a:r>
              <a:rPr lang="en-US" altLang="ja-JP" sz="2800" dirty="0">
                <a:latin typeface="Times" charset="0"/>
                <a:ea typeface="ヒラギノ明朝 ProN W3" charset="0"/>
                <a:cs typeface="ヒラギノ明朝 ProN W3" charset="0"/>
              </a:rPr>
              <a:t>t be duplicated)</a:t>
            </a:r>
            <a:r>
              <a:rPr lang="en-US" altLang="ja-JP" dirty="0">
                <a:latin typeface="Times" charset="0"/>
                <a:ea typeface="ヒラギノ明朝 ProN W3" charset="0"/>
                <a:cs typeface="ヒラギノ明朝 ProN W3" charset="0"/>
              </a:rPr>
              <a:t>. </a:t>
            </a:r>
          </a:p>
          <a:p>
            <a:pPr marL="782638" lvl="1" eaLnBrk="1" hangingPunct="1"/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Any threat to internal validity</a:t>
            </a:r>
          </a:p>
          <a:p>
            <a:pPr marL="782638" lvl="1" eaLnBrk="1" hangingPunct="1"/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Experimenter </a:t>
            </a:r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affects results</a:t>
            </a:r>
          </a:p>
          <a:p>
            <a:pPr marL="782638" lvl="1"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Variables are too </a:t>
            </a: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specific</a:t>
            </a:r>
          </a:p>
          <a:p>
            <a:pPr marL="782638" lvl="1" eaLnBrk="1" hangingPunct="1"/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Confirmatory bias (Thomas Kuhn)</a:t>
            </a:r>
            <a:endParaRPr lang="en-US" dirty="0">
              <a:latin typeface="Times" charset="0"/>
              <a:ea typeface="ヒラギノ明朝 ProN W3" charset="0"/>
              <a:cs typeface="ヒラギノ明朝 ProN W3" charset="0"/>
            </a:endParaRPr>
          </a:p>
          <a:p>
            <a:pPr marL="782638" lvl="1" eaLnBrk="1" hangingPunct="1"/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Specificity of context</a:t>
            </a:r>
            <a:endParaRPr lang="en-US" dirty="0">
              <a:latin typeface="Times" charset="0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323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Reliability is a discussion of data gathering techniques.</a:t>
            </a:r>
          </a:p>
          <a:p>
            <a:pPr lvl="1"/>
            <a:r>
              <a:rPr lang="en-US" dirty="0" smtClean="0"/>
              <a:t>Is it possible that the data gathering technique itself is impacting the results?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Validity applies to both data gathering and, more broadly, study design.</a:t>
            </a:r>
          </a:p>
          <a:p>
            <a:pPr lvl="1"/>
            <a:r>
              <a:rPr lang="en-US" dirty="0" smtClean="0"/>
              <a:t>Is there a possible alternative explanation for the conclusions of the study based on how the study was executed?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87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Threats to </a:t>
            </a:r>
            <a:r>
              <a:rPr lang="en-US" b="1">
                <a:latin typeface="Times" charset="0"/>
                <a:ea typeface="ヒラギノ明朝 ProN W3" charset="0"/>
                <a:cs typeface="ヒラギノ明朝 ProN W3" charset="0"/>
              </a:rPr>
              <a:t>External</a:t>
            </a:r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 Validity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>
            <a:normAutofit/>
          </a:bodyPr>
          <a:lstStyle/>
          <a:p>
            <a:pPr eaLnBrk="1" hangingPunct="1"/>
            <a:r>
              <a:rPr lang="en-US" altLang="ja-JP" dirty="0" smtClean="0">
                <a:latin typeface="Times" charset="0"/>
                <a:ea typeface="ヒラギノ明朝 ProN W3" charset="0"/>
                <a:cs typeface="ヒラギノ明朝 ProN W3" charset="0"/>
              </a:rPr>
              <a:t>Notice these are things that look like they might apply in a qualitative study also.</a:t>
            </a:r>
            <a:endParaRPr lang="en-US" altLang="ja-JP" dirty="0">
              <a:latin typeface="Times" charset="0"/>
              <a:ea typeface="ヒラギノ明朝 ProN W3" charset="0"/>
              <a:cs typeface="ヒラギノ明朝 ProN W3" charset="0"/>
            </a:endParaRPr>
          </a:p>
          <a:p>
            <a:pPr marL="782638" lvl="1" eaLnBrk="1" hangingPunct="1"/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Experimenter </a:t>
            </a:r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affects results</a:t>
            </a:r>
          </a:p>
          <a:p>
            <a:pPr marL="782638" lvl="1"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Variables are too </a:t>
            </a: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specific</a:t>
            </a:r>
          </a:p>
          <a:p>
            <a:pPr marL="782638" lvl="1" eaLnBrk="1" hangingPunct="1"/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Confirmatory bias (Thomas Kuhn)</a:t>
            </a:r>
            <a:endParaRPr lang="en-US" dirty="0">
              <a:latin typeface="Times" charset="0"/>
              <a:ea typeface="ヒラギノ明朝 ProN W3" charset="0"/>
              <a:cs typeface="ヒラギノ明朝 ProN W3" charset="0"/>
            </a:endParaRPr>
          </a:p>
          <a:p>
            <a:pPr marL="782638" lvl="1" eaLnBrk="1" hangingPunct="1"/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Specificity of context</a:t>
            </a:r>
            <a:endParaRPr lang="en-US" dirty="0">
              <a:latin typeface="Times" charset="0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67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Methods Section and Validity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7632700" cy="4019550"/>
          </a:xfrm>
        </p:spPr>
        <p:txBody>
          <a:bodyPr>
            <a:normAutofit fontScale="85000" lnSpcReduction="10000"/>
          </a:bodyPr>
          <a:lstStyle/>
          <a:p>
            <a:pPr marL="623888" eaLnBrk="1" hangingPunct="1">
              <a:spcAft>
                <a:spcPts val="1200"/>
              </a:spcAft>
            </a:pPr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How to help the reader know what you did. Precisely. </a:t>
            </a:r>
          </a:p>
          <a:p>
            <a:pPr marL="623888" eaLnBrk="1" hangingPunct="1">
              <a:spcAft>
                <a:spcPts val="1200"/>
              </a:spcAft>
            </a:pPr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Everything in the methods section is related to your </a:t>
            </a: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purpose statement</a:t>
            </a:r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.</a:t>
            </a:r>
          </a:p>
          <a:p>
            <a:pPr marL="623888"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The methods section is to help your reader know that your study is valid and reliable (trustworthy if you are doing a qualitative study). </a:t>
            </a:r>
            <a:endParaRPr lang="en-US" dirty="0" smtClean="0">
              <a:latin typeface="Times" charset="0"/>
              <a:ea typeface="ヒラギノ明朝 ProN W3" charset="0"/>
              <a:cs typeface="ヒラギノ明朝 ProN W3" charset="0"/>
            </a:endParaRPr>
          </a:p>
          <a:p>
            <a:pPr marL="623888"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Q</a:t>
            </a: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ualitative and quantitative methods sections are somewhat different.</a:t>
            </a:r>
            <a:endParaRPr lang="en-US" dirty="0">
              <a:latin typeface="Times" charset="0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254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 bldLvl="5" autoUpdateAnimBg="0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-100013"/>
            <a:ext cx="7772400" cy="1600201"/>
          </a:xfrm>
        </p:spPr>
        <p:txBody>
          <a:bodyPr/>
          <a:lstStyle/>
          <a:p>
            <a:pPr eaLnBrk="1" hangingPunct="1"/>
            <a:r>
              <a:rPr lang="en-US" sz="4100">
                <a:latin typeface="Times" charset="0"/>
                <a:ea typeface="ヒラギノ明朝 ProN W3" charset="0"/>
                <a:cs typeface="ヒラギノ明朝 ProN W3" charset="0"/>
              </a:rPr>
              <a:t>Methods Section and Validity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052513"/>
            <a:ext cx="8281987" cy="4670425"/>
          </a:xfrm>
        </p:spPr>
        <p:txBody>
          <a:bodyPr>
            <a:normAutofit lnSpcReduction="10000"/>
          </a:bodyPr>
          <a:lstStyle/>
          <a:p>
            <a:pPr marL="623888"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Context of the study</a:t>
            </a:r>
          </a:p>
          <a:p>
            <a:pPr marL="973138" lvl="1"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Will the results transfer (external)</a:t>
            </a:r>
          </a:p>
          <a:p>
            <a:pPr marL="973138" lvl="1"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Could the environment affect the measures (internal)</a:t>
            </a:r>
          </a:p>
          <a:p>
            <a:pPr marL="623888"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Sample(s)</a:t>
            </a:r>
          </a:p>
          <a:p>
            <a:pPr marL="973138" lvl="1"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Is the sample similar to others in another context? (external )</a:t>
            </a:r>
          </a:p>
          <a:p>
            <a:pPr marL="973138" lvl="1"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Are comparative groups similar? (internal)</a:t>
            </a:r>
          </a:p>
          <a:p>
            <a:pPr marL="973138" lvl="1"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Were participants selected </a:t>
            </a: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randomly? </a:t>
            </a:r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(internal)</a:t>
            </a:r>
          </a:p>
          <a:p>
            <a:pPr marL="973138" lvl="1" eaLnBrk="1" hangingPunct="1"/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How were groups selected (both)</a:t>
            </a:r>
          </a:p>
          <a:p>
            <a:pPr marL="973138" lvl="1" eaLnBrk="1" hangingPunct="1"/>
            <a:endParaRPr lang="en-US" dirty="0">
              <a:latin typeface="Times" charset="0"/>
              <a:ea typeface="ヒラギノ明朝 ProN W3" charset="0"/>
              <a:cs typeface="ヒラギノ明朝 ProN W3" charset="0"/>
            </a:endParaRPr>
          </a:p>
          <a:p>
            <a:pPr marL="973138" lvl="1" eaLnBrk="1" hangingPunct="1"/>
            <a:endParaRPr lang="en-US" dirty="0">
              <a:latin typeface="Times" charset="0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598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bldLvl="5" autoUpdateAnimBg="0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>
          <a:xfrm>
            <a:off x="684213" y="23813"/>
            <a:ext cx="7772400" cy="1600200"/>
          </a:xfrm>
        </p:spPr>
        <p:txBody>
          <a:bodyPr/>
          <a:lstStyle/>
          <a:p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Methods Section and Validity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875"/>
            <a:ext cx="8278812" cy="4876800"/>
          </a:xfrm>
        </p:spPr>
        <p:txBody>
          <a:bodyPr/>
          <a:lstStyle/>
          <a:p>
            <a:pPr marL="738188" indent="-457200" eaLnBrk="1" hangingPunct="1">
              <a:defRPr/>
            </a:pP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Intervention</a:t>
            </a:r>
          </a:p>
          <a:p>
            <a:pPr marL="973138" lvl="1" eaLnBrk="1" hangingPunct="1">
              <a:defRPr/>
            </a:pP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Could this be done elsewhere (external)</a:t>
            </a:r>
          </a:p>
          <a:p>
            <a:pPr marL="973138" lvl="1" eaLnBrk="1" hangingPunct="1">
              <a:defRPr/>
            </a:pP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Are methods reproducible (external)</a:t>
            </a:r>
          </a:p>
          <a:p>
            <a:pPr marL="973138" lvl="1" eaLnBrk="1" hangingPunct="1">
              <a:defRPr/>
            </a:pP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Were methods appropriate to the study (internal)</a:t>
            </a:r>
          </a:p>
          <a:p>
            <a:pPr marL="973138" lvl="1" eaLnBrk="1" hangingPunct="1">
              <a:defRPr/>
            </a:pP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Alternative possible explanations (internal)</a:t>
            </a:r>
            <a:endParaRPr lang="en-US" sz="3600" dirty="0" smtClean="0"/>
          </a:p>
          <a:p>
            <a:pPr marL="623888" eaLnBrk="1" hangingPunct="1">
              <a:defRPr/>
            </a:pP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Data gathering</a:t>
            </a:r>
          </a:p>
          <a:p>
            <a:pPr marL="973138" lvl="1" eaLnBrk="1" hangingPunct="1">
              <a:defRPr/>
            </a:pP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Are the measures reliable (internal—instrument)</a:t>
            </a:r>
          </a:p>
          <a:p>
            <a:pPr marL="973138" lvl="1" eaLnBrk="1" hangingPunct="1">
              <a:defRPr/>
            </a:pPr>
            <a:r>
              <a:rPr lang="en-US" dirty="0" smtClean="0">
                <a:latin typeface="Times" charset="0"/>
                <a:ea typeface="ヒラギノ明朝 ProN W3" charset="0"/>
                <a:cs typeface="ヒラギノ明朝 ProN W3" charset="0"/>
              </a:rPr>
              <a:t>Are the measures valid (internal—instrument)</a:t>
            </a: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fld id="{B9BE4200-8B1D-B04C-951E-3D62813AFA38}" type="slidenum">
              <a:rPr lang="en-US" sz="1400">
                <a:solidFill>
                  <a:schemeClr val="tx1"/>
                </a:solidFill>
                <a:cs typeface="Times" charset="0"/>
              </a:rPr>
              <a:pPr eaLnBrk="1" hangingPunct="1"/>
              <a:t>33</a:t>
            </a:fld>
            <a:endParaRPr lang="en-US" sz="1400">
              <a:solidFill>
                <a:schemeClr val="tx1"/>
              </a:solidFill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532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>
          <a:xfrm>
            <a:off x="684213" y="23813"/>
            <a:ext cx="7772400" cy="1600200"/>
          </a:xfrm>
        </p:spPr>
        <p:txBody>
          <a:bodyPr/>
          <a:lstStyle/>
          <a:p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Methods Section and Validity</a:t>
            </a:r>
          </a:p>
        </p:txBody>
      </p:sp>
      <p:sp>
        <p:nvSpPr>
          <p:cNvPr id="93186" name="Content Placeholder 2"/>
          <p:cNvSpPr>
            <a:spLocks noGrp="1"/>
          </p:cNvSpPr>
          <p:nvPr>
            <p:ph idx="1"/>
          </p:nvPr>
        </p:nvSpPr>
        <p:spPr>
          <a:xfrm>
            <a:off x="611188" y="1412875"/>
            <a:ext cx="8278812" cy="4876800"/>
          </a:xfrm>
        </p:spPr>
        <p:txBody>
          <a:bodyPr/>
          <a:lstStyle/>
          <a:p>
            <a:pPr marL="738188" indent="-457200" eaLnBrk="1" hangingPunct="1"/>
            <a:r>
              <a:rPr lang="en-US" sz="3600">
                <a:latin typeface="Times" charset="0"/>
                <a:ea typeface="ヒラギノ明朝 ProN W3" charset="0"/>
                <a:cs typeface="ヒラギノ明朝 ProN W3" charset="0"/>
              </a:rPr>
              <a:t>Analysis</a:t>
            </a:r>
          </a:p>
          <a:p>
            <a:pPr marL="1087438" lvl="1" indent="-457200" eaLnBrk="1" hangingPunct="1"/>
            <a:r>
              <a:rPr lang="en-US" sz="3200">
                <a:latin typeface="Times" charset="0"/>
                <a:ea typeface="ヒラギノ明朝 ProN W3" charset="0"/>
                <a:cs typeface="ヒラギノ明朝 ProN W3" charset="0"/>
              </a:rPr>
              <a:t>Were analysis methods based on appropriate assumptions (internal)</a:t>
            </a:r>
          </a:p>
          <a:p>
            <a:pPr marL="1087438" lvl="1" indent="-457200" eaLnBrk="1" hangingPunct="1"/>
            <a:r>
              <a:rPr lang="en-US" sz="3200">
                <a:latin typeface="Times" charset="0"/>
                <a:ea typeface="ヒラギノ明朝 ProN W3" charset="0"/>
                <a:cs typeface="ヒラギノ明朝 ProN W3" charset="0"/>
              </a:rPr>
              <a:t>Were appropriate analysis methods used (internal)</a:t>
            </a: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fld id="{EF1C49B5-98AA-174F-9B49-2F100A077904}" type="slidenum">
              <a:rPr lang="en-US" sz="1400">
                <a:solidFill>
                  <a:schemeClr val="tx1"/>
                </a:solidFill>
                <a:cs typeface="Times" charset="0"/>
              </a:rPr>
              <a:pPr eaLnBrk="1" hangingPunct="1"/>
              <a:t>34</a:t>
            </a:fld>
            <a:endParaRPr lang="en-US" sz="1400">
              <a:solidFill>
                <a:schemeClr val="tx1"/>
              </a:solidFill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964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827088" y="1916113"/>
            <a:ext cx="7358062" cy="4805362"/>
          </a:xfrm>
        </p:spPr>
        <p:txBody>
          <a:bodyPr/>
          <a:lstStyle/>
          <a:p>
            <a:pPr marL="623888"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Limitations</a:t>
            </a:r>
          </a:p>
          <a:p>
            <a:pPr marL="623888"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The limitations section is a discussion of all the possible threats to validity in your study. There will ALWAYS be some.</a:t>
            </a: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100">
                <a:latin typeface="Times" charset="0"/>
                <a:ea typeface="ヒラギノ明朝 ProN W3" charset="0"/>
                <a:cs typeface="ヒラギノ明朝 ProN W3" charset="0"/>
              </a:rPr>
              <a:t>Conclusions and Validity</a:t>
            </a:r>
          </a:p>
        </p:txBody>
      </p:sp>
    </p:spTree>
    <p:extLst>
      <p:ext uri="{BB962C8B-B14F-4D97-AF65-F5344CB8AC3E}">
        <p14:creationId xmlns:p14="http://schemas.microsoft.com/office/powerpoint/2010/main" val="2525572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build="p" bldLvl="5" autoUpdateAnimBg="0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Research Fl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59" y="395712"/>
            <a:ext cx="7363304" cy="615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148263" y="3068638"/>
            <a:ext cx="3024187" cy="1479550"/>
            <a:chOff x="5148263" y="3068638"/>
            <a:chExt cx="3024187" cy="1479550"/>
          </a:xfrm>
        </p:grpSpPr>
        <p:sp>
          <p:nvSpPr>
            <p:cNvPr id="90114" name="Oval 1"/>
            <p:cNvSpPr>
              <a:spLocks noChangeArrowheads="1"/>
            </p:cNvSpPr>
            <p:nvPr/>
          </p:nvSpPr>
          <p:spPr bwMode="auto">
            <a:xfrm>
              <a:off x="5148263" y="3068638"/>
              <a:ext cx="1223962" cy="122396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15" name="TextBox 2"/>
            <p:cNvSpPr txBox="1">
              <a:spLocks noChangeArrowheads="1"/>
            </p:cNvSpPr>
            <p:nvPr/>
          </p:nvSpPr>
          <p:spPr bwMode="auto">
            <a:xfrm>
              <a:off x="6372225" y="3716338"/>
              <a:ext cx="1800225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FF0000"/>
                  </a:solidFill>
                </a:rPr>
                <a:t>Threats to Validity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5106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Validity and Proposals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4296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 a thesis proposal you must talk about delimitations and limitations</a:t>
            </a:r>
          </a:p>
          <a:p>
            <a:r>
              <a:rPr lang="en-US" dirty="0" smtClean="0"/>
              <a:t>Delimitation is the circle you draw around your study (parameters within which you work).</a:t>
            </a:r>
          </a:p>
          <a:p>
            <a:r>
              <a:rPr lang="en-US" dirty="0" smtClean="0"/>
              <a:t>Limitations are the things that might impact the interpretation of the </a:t>
            </a:r>
            <a:r>
              <a:rPr lang="en-US" dirty="0" smtClean="0"/>
              <a:t>results (validity).</a:t>
            </a:r>
            <a:endParaRPr lang="en-US" dirty="0" smtClean="0"/>
          </a:p>
          <a:p>
            <a:r>
              <a:rPr lang="en-US" dirty="0" smtClean="0"/>
              <a:t>In doctoral research the expectation is that you reduce the limitations as much as possible.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06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Qualitative Validity—Generalizability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qualitative researchers feel that positivist ideas about validity make no sense in qualitative research.</a:t>
            </a:r>
          </a:p>
          <a:p>
            <a:r>
              <a:rPr lang="en-US" dirty="0" smtClean="0"/>
              <a:t>A different approach is to gather as much data as possible from multiple sources.</a:t>
            </a:r>
          </a:p>
          <a:p>
            <a:r>
              <a:rPr lang="en-US" dirty="0" smtClean="0"/>
              <a:t>The more corroborating evidence there is, the more the study is </a:t>
            </a:r>
            <a:r>
              <a:rPr lang="en-US" i="1" dirty="0" smtClean="0"/>
              <a:t>trustworthy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23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Wolcott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73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and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 of these two questions appears in both the methods section and in the conclusions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Is it possible that the data gathering technique itself is impacting the results?</a:t>
            </a:r>
          </a:p>
          <a:p>
            <a:pPr lvl="1"/>
            <a:r>
              <a:rPr lang="en-US" dirty="0" smtClean="0"/>
              <a:t>Is there a possible alternative explanation for the conclusions of the study?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40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earch diagram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0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2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Basic Qualitative Strategies</a:t>
            </a: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898989"/>
                </a:solidFill>
                <a:latin typeface="Times New Roman" charset="0"/>
                <a:ea typeface="ＭＳ Ｐゴシック" charset="-128"/>
              </a:rPr>
              <a:t>Cap Peck, 1991</a:t>
            </a:r>
          </a:p>
        </p:txBody>
      </p:sp>
    </p:spTree>
    <p:extLst>
      <p:ext uri="{BB962C8B-B14F-4D97-AF65-F5344CB8AC3E}">
        <p14:creationId xmlns:p14="http://schemas.microsoft.com/office/powerpoint/2010/main" val="196036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Research Question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Beginning with </a:t>
            </a:r>
            <a:r>
              <a:rPr lang="en-US" altLang="en-US" i="1">
                <a:latin typeface="Times New Roman" charset="0"/>
                <a:ea typeface="ＭＳ Ｐゴシック" charset="-128"/>
              </a:rPr>
              <a:t>less specific </a:t>
            </a:r>
            <a:r>
              <a:rPr lang="en-US" altLang="en-US">
                <a:latin typeface="Times New Roman" charset="0"/>
                <a:ea typeface="ＭＳ Ｐゴシック" charset="-128"/>
              </a:rPr>
              <a:t>research questions</a:t>
            </a:r>
          </a:p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Start with interests and a sense of the research situation </a:t>
            </a:r>
          </a:p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Study designs (including the research question) emerge</a:t>
            </a:r>
          </a:p>
        </p:txBody>
      </p:sp>
    </p:spTree>
    <p:extLst>
      <p:ext uri="{BB962C8B-B14F-4D97-AF65-F5344CB8AC3E}">
        <p14:creationId xmlns:p14="http://schemas.microsoft.com/office/powerpoint/2010/main" val="182008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Sampling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Participants are identified for the information they may contribute.</a:t>
            </a:r>
          </a:p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Sampling purposes</a:t>
            </a:r>
          </a:p>
          <a:p>
            <a:pPr lvl="1"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Based on the types of information you need</a:t>
            </a:r>
          </a:p>
        </p:txBody>
      </p:sp>
    </p:spTree>
    <p:extLst>
      <p:ext uri="{BB962C8B-B14F-4D97-AF65-F5344CB8AC3E}">
        <p14:creationId xmlns:p14="http://schemas.microsoft.com/office/powerpoint/2010/main" val="134529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Data Collection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Observations</a:t>
            </a:r>
          </a:p>
          <a:p>
            <a:pPr lvl="1"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Separate descriptions from interpretations</a:t>
            </a:r>
          </a:p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Interviews</a:t>
            </a:r>
          </a:p>
          <a:p>
            <a:pPr lvl="1"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Informants provide descriptions of culture and experience</a:t>
            </a:r>
          </a:p>
          <a:p>
            <a:pPr lvl="1"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Grand tour questions</a:t>
            </a:r>
          </a:p>
        </p:txBody>
      </p:sp>
    </p:spTree>
    <p:extLst>
      <p:ext uri="{BB962C8B-B14F-4D97-AF65-F5344CB8AC3E}">
        <p14:creationId xmlns:p14="http://schemas.microsoft.com/office/powerpoint/2010/main" val="159371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Data Analysis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Done as data are collected in the study</a:t>
            </a:r>
          </a:p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Conceptualizing themes for sorting</a:t>
            </a:r>
          </a:p>
          <a:p>
            <a:pPr lvl="1"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Constant comparative</a:t>
            </a:r>
          </a:p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Memos</a:t>
            </a:r>
          </a:p>
          <a:p>
            <a:pPr lvl="1"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Theoretical notes</a:t>
            </a:r>
          </a:p>
          <a:p>
            <a:pPr lvl="1"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Methodological notes</a:t>
            </a:r>
          </a:p>
          <a:p>
            <a:pPr lvl="1"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Analytic memos</a:t>
            </a:r>
          </a:p>
        </p:txBody>
      </p:sp>
    </p:spTree>
    <p:extLst>
      <p:ext uri="{BB962C8B-B14F-4D97-AF65-F5344CB8AC3E}">
        <p14:creationId xmlns:p14="http://schemas.microsoft.com/office/powerpoint/2010/main" val="1454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Trustworthiness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Quantitative Reliability </a:t>
            </a:r>
          </a:p>
          <a:p>
            <a:pPr lvl="1"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The degree to which data gathering remains consistent over different iterations or time.</a:t>
            </a:r>
          </a:p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Quantitative Validity</a:t>
            </a:r>
          </a:p>
          <a:p>
            <a:pPr lvl="1"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The degree to which you can defend what you think you found as what was really there.</a:t>
            </a:r>
          </a:p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Qualitative reliability and validity are based on the degree to which a study is trustworthy. </a:t>
            </a:r>
          </a:p>
        </p:txBody>
      </p:sp>
    </p:spTree>
    <p:extLst>
      <p:ext uri="{BB962C8B-B14F-4D97-AF65-F5344CB8AC3E}">
        <p14:creationId xmlns:p14="http://schemas.microsoft.com/office/powerpoint/2010/main" val="176463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Credibility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Data gathering is:</a:t>
            </a:r>
          </a:p>
          <a:p>
            <a:pPr lvl="1"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Prolonged</a:t>
            </a:r>
          </a:p>
          <a:p>
            <a:pPr lvl="1"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Persistent</a:t>
            </a:r>
          </a:p>
          <a:p>
            <a:pPr lvl="1"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Triangulated</a:t>
            </a:r>
          </a:p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Peer briefing</a:t>
            </a:r>
          </a:p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Negative case analysis</a:t>
            </a:r>
          </a:p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Referential adequacy</a:t>
            </a:r>
          </a:p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Member checks</a:t>
            </a:r>
          </a:p>
        </p:txBody>
      </p:sp>
    </p:spTree>
    <p:extLst>
      <p:ext uri="{BB962C8B-B14F-4D97-AF65-F5344CB8AC3E}">
        <p14:creationId xmlns:p14="http://schemas.microsoft.com/office/powerpoint/2010/main" val="143805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Transferability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Context bound description</a:t>
            </a:r>
          </a:p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External validity</a:t>
            </a:r>
          </a:p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Thick description </a:t>
            </a:r>
          </a:p>
          <a:p>
            <a:pPr lvl="1"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Context</a:t>
            </a:r>
          </a:p>
          <a:p>
            <a:pPr lvl="1"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Observation and interview</a:t>
            </a:r>
          </a:p>
        </p:txBody>
      </p:sp>
    </p:spTree>
    <p:extLst>
      <p:ext uri="{BB962C8B-B14F-4D97-AF65-F5344CB8AC3E}">
        <p14:creationId xmlns:p14="http://schemas.microsoft.com/office/powerpoint/2010/main" val="156725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Audit Trails (Methods)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Dependability</a:t>
            </a:r>
          </a:p>
          <a:p>
            <a:pPr lvl="1"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Stability of the data</a:t>
            </a:r>
          </a:p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Confirmability</a:t>
            </a:r>
          </a:p>
          <a:p>
            <a:pPr lvl="1"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Neutrality of the data</a:t>
            </a:r>
          </a:p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The reflexive journal</a:t>
            </a:r>
          </a:p>
          <a:p>
            <a:pPr lvl="1"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Tracking biases and assumptions</a:t>
            </a:r>
          </a:p>
        </p:txBody>
      </p:sp>
    </p:spTree>
    <p:extLst>
      <p:ext uri="{BB962C8B-B14F-4D97-AF65-F5344CB8AC3E}">
        <p14:creationId xmlns:p14="http://schemas.microsoft.com/office/powerpoint/2010/main" val="193254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Research Fl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59" y="395712"/>
            <a:ext cx="7363304" cy="615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39753" y="194152"/>
            <a:ext cx="5072023" cy="3535176"/>
            <a:chOff x="339753" y="194152"/>
            <a:chExt cx="5072023" cy="3535176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" name="Rectangle 1"/>
            <p:cNvSpPr/>
            <p:nvPr/>
          </p:nvSpPr>
          <p:spPr>
            <a:xfrm>
              <a:off x="339753" y="194152"/>
              <a:ext cx="5072023" cy="353517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21821" y="2321536"/>
              <a:ext cx="1698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Proposal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85953" y="2772863"/>
            <a:ext cx="2876474" cy="694256"/>
            <a:chOff x="893164" y="2739783"/>
            <a:chExt cx="2876474" cy="923331"/>
          </a:xfrm>
        </p:grpSpPr>
        <p:sp>
          <p:nvSpPr>
            <p:cNvPr id="4" name="TextBox 3"/>
            <p:cNvSpPr txBox="1"/>
            <p:nvPr/>
          </p:nvSpPr>
          <p:spPr>
            <a:xfrm>
              <a:off x="893164" y="2739783"/>
              <a:ext cx="1434632" cy="923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Study Design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Delimitations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Limitations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2483431" y="3504887"/>
              <a:ext cx="1286207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882618" y="3148831"/>
            <a:ext cx="1593602" cy="2583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1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Presenting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Case study description</a:t>
            </a:r>
          </a:p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Pre-assigned coding systems</a:t>
            </a:r>
          </a:p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Emergent themes </a:t>
            </a:r>
          </a:p>
          <a:p>
            <a:pPr lvl="1"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Levels of abstraction</a:t>
            </a:r>
          </a:p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Exemplars</a:t>
            </a:r>
          </a:p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Diagramming relationships </a:t>
            </a:r>
          </a:p>
        </p:txBody>
      </p:sp>
    </p:spTree>
    <p:extLst>
      <p:ext uri="{BB962C8B-B14F-4D97-AF65-F5344CB8AC3E}">
        <p14:creationId xmlns:p14="http://schemas.microsoft.com/office/powerpoint/2010/main" val="170816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Hermeneutics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The importance of context in understanding</a:t>
            </a:r>
          </a:p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Habermas</a:t>
            </a:r>
          </a:p>
          <a:p>
            <a:pPr lvl="1"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Control (Clarification of causal relationships)</a:t>
            </a:r>
          </a:p>
          <a:p>
            <a:pPr lvl="1"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Communication (Establishing understanding among actors)</a:t>
            </a:r>
          </a:p>
          <a:p>
            <a:pPr lvl="1"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Emancipation (Transforming the </a:t>
            </a:r>
            <a:r>
              <a:rPr lang="en-US" altLang="en-US" i="1">
                <a:latin typeface="Times New Roman" charset="0"/>
                <a:ea typeface="ＭＳ Ｐゴシック" charset="-128"/>
              </a:rPr>
              <a:t>givens</a:t>
            </a:r>
            <a:r>
              <a:rPr lang="en-US" altLang="en-US">
                <a:latin typeface="Times New Roman" charset="0"/>
                <a:ea typeface="ＭＳ Ｐゴシック" charset="-128"/>
              </a:rPr>
              <a:t>)</a:t>
            </a:r>
          </a:p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Why talk about this?</a:t>
            </a:r>
          </a:p>
        </p:txBody>
      </p:sp>
    </p:spTree>
    <p:extLst>
      <p:ext uri="{BB962C8B-B14F-4D97-AF65-F5344CB8AC3E}">
        <p14:creationId xmlns:p14="http://schemas.microsoft.com/office/powerpoint/2010/main" val="152470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earch diagram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0629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48478" y="5426766"/>
            <a:ext cx="824947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4664" y="4263600"/>
            <a:ext cx="1083365" cy="1680001"/>
            <a:chOff x="54664" y="4263600"/>
            <a:chExt cx="1083365" cy="1680001"/>
          </a:xfrm>
        </p:grpSpPr>
        <p:sp>
          <p:nvSpPr>
            <p:cNvPr id="5" name="Up-Down Arrow 4"/>
            <p:cNvSpPr/>
            <p:nvPr/>
          </p:nvSpPr>
          <p:spPr>
            <a:xfrm>
              <a:off x="248478" y="4909931"/>
              <a:ext cx="695739" cy="1033670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664" y="4263600"/>
              <a:ext cx="1083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Mixed Methods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4802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Times New Roman" charset="0"/>
              </a:rPr>
              <a:t>The Transition to </a:t>
            </a:r>
            <a:r>
              <a:rPr lang="en-US" dirty="0" smtClean="0">
                <a:latin typeface="Times New Roman" charset="0"/>
              </a:rPr>
              <a:t>Quantitative</a:t>
            </a:r>
            <a:br>
              <a:rPr lang="en-US" dirty="0" smtClean="0">
                <a:latin typeface="Times New Roman" charset="0"/>
              </a:rPr>
            </a:br>
            <a:r>
              <a:rPr lang="en-US" sz="2700" dirty="0" smtClean="0">
                <a:latin typeface="Times New Roman" charset="0"/>
              </a:rPr>
              <a:t>Creswell and Mixed Methods Design</a:t>
            </a:r>
            <a:endParaRPr lang="en-US" dirty="0">
              <a:latin typeface="Times New Roman" charset="0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Where do they over lap?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What do you need to know to used </a:t>
            </a:r>
            <a:r>
              <a:rPr lang="en-US" i="1" dirty="0">
                <a:latin typeface="Times New Roman" charset="0"/>
              </a:rPr>
              <a:t>mixed </a:t>
            </a:r>
            <a:r>
              <a:rPr lang="en-US" dirty="0">
                <a:latin typeface="Times New Roman" charset="0"/>
              </a:rPr>
              <a:t>methods?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Study designs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500" dirty="0">
                <a:latin typeface="Times New Roman" charset="0"/>
              </a:rPr>
              <a:t>Exploratory—Using qualitative methods to design quantitative data collection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500" dirty="0">
                <a:latin typeface="Times New Roman" charset="0"/>
              </a:rPr>
              <a:t>Explanatory—Using qualitative methods to enhance a quantitative explanation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500" dirty="0">
                <a:latin typeface="Times New Roman" charset="0"/>
              </a:rPr>
              <a:t>Triangulation—Using </a:t>
            </a:r>
            <a:r>
              <a:rPr lang="en-US" sz="2500" dirty="0" smtClean="0">
                <a:latin typeface="Times New Roman" charset="0"/>
              </a:rPr>
              <a:t>both: </a:t>
            </a:r>
            <a:r>
              <a:rPr lang="en-US" sz="2500" dirty="0">
                <a:latin typeface="Times New Roman" charset="0"/>
              </a:rPr>
              <a:t>quantitative methods to enhance a qualitative explanation</a:t>
            </a:r>
          </a:p>
        </p:txBody>
      </p:sp>
    </p:spTree>
    <p:extLst>
      <p:ext uri="{BB962C8B-B14F-4D97-AF65-F5344CB8AC3E}">
        <p14:creationId xmlns:p14="http://schemas.microsoft.com/office/powerpoint/2010/main" val="182070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604" y="1171058"/>
            <a:ext cx="8848088" cy="5877983"/>
          </a:xfrm>
        </p:spPr>
        <p:txBody>
          <a:bodyPr>
            <a:normAutofit/>
          </a:bodyPr>
          <a:lstStyle/>
          <a:p>
            <a:r>
              <a:rPr lang="en-US" dirty="0" smtClean="0"/>
              <a:t>Consistency</a:t>
            </a:r>
          </a:p>
          <a:p>
            <a:pPr lvl="1"/>
            <a:r>
              <a:rPr lang="en-US" dirty="0" smtClean="0"/>
              <a:t>The instrument behaves the same if it is used at different times</a:t>
            </a:r>
          </a:p>
          <a:p>
            <a:pPr lvl="1"/>
            <a:r>
              <a:rPr lang="en-US" dirty="0" smtClean="0"/>
              <a:t>The instrument behaves the same if it is used with different people</a:t>
            </a:r>
          </a:p>
          <a:p>
            <a:pPr lvl="1"/>
            <a:r>
              <a:rPr lang="en-US" dirty="0" smtClean="0"/>
              <a:t>Subsets of the instrument behave the same as other subsets of the instrument</a:t>
            </a:r>
          </a:p>
          <a:p>
            <a:pPr lvl="1"/>
            <a:r>
              <a:rPr lang="en-US" dirty="0" smtClean="0"/>
              <a:t>All the items measure the same construct</a:t>
            </a:r>
          </a:p>
          <a:p>
            <a:pPr lvl="1"/>
            <a:r>
              <a:rPr lang="en-US" dirty="0" smtClean="0"/>
              <a:t>Different versions of the instrument behave the same</a:t>
            </a:r>
          </a:p>
          <a:p>
            <a:pPr lvl="1"/>
            <a:r>
              <a:rPr lang="en-US" dirty="0" smtClean="0"/>
              <a:t>Different people using the same instrument get the same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35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Tests of Reliability Can and Should You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525963"/>
          </a:xfrm>
        </p:spPr>
        <p:txBody>
          <a:bodyPr/>
          <a:lstStyle/>
          <a:p>
            <a:r>
              <a:rPr lang="en-US" dirty="0" smtClean="0"/>
              <a:t>Internal consistency (correlations)</a:t>
            </a:r>
          </a:p>
          <a:p>
            <a:pPr lvl="1"/>
            <a:r>
              <a:rPr lang="en-US" dirty="0" smtClean="0"/>
              <a:t>Split-half correlation</a:t>
            </a:r>
          </a:p>
          <a:p>
            <a:pPr lvl="1"/>
            <a:r>
              <a:rPr lang="en-US" dirty="0" err="1" smtClean="0"/>
              <a:t>Cronbach’s</a:t>
            </a:r>
            <a:r>
              <a:rPr lang="en-US" dirty="0" smtClean="0"/>
              <a:t> alpha</a:t>
            </a:r>
          </a:p>
          <a:p>
            <a:r>
              <a:rPr lang="en-US" dirty="0" smtClean="0"/>
              <a:t>Notice that these are not what you would normally think of when you think about reliability.</a:t>
            </a:r>
          </a:p>
          <a:p>
            <a:r>
              <a:rPr lang="en-US" dirty="0" smtClean="0"/>
              <a:t>Be cautious when authors say an instrument is reliable. What evidence are they using?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07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would know that an instrument measures what you think it measures?</a:t>
            </a:r>
          </a:p>
          <a:p>
            <a:r>
              <a:rPr lang="en-US" dirty="0" smtClean="0"/>
              <a:t>First, you would have to know what you think it measures.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4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Instrument Validity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An instrument is valid when it actually measures what you want to measure. </a:t>
            </a:r>
          </a:p>
          <a:p>
            <a:pPr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This is called </a:t>
            </a:r>
            <a:r>
              <a:rPr lang="en-US" b="1">
                <a:latin typeface="Times" charset="0"/>
                <a:ea typeface="ヒラギノ明朝 ProN W3" charset="0"/>
                <a:cs typeface="ヒラギノ明朝 ProN W3" charset="0"/>
              </a:rPr>
              <a:t>construct validity</a:t>
            </a:r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—the degree to which an instrument measures an underlying construct.</a:t>
            </a:r>
          </a:p>
          <a:p>
            <a:pPr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</a:rPr>
              <a:t>There are a number of ways in which construct validity is supported.</a:t>
            </a:r>
          </a:p>
          <a:p>
            <a:pPr eaLnBrk="1" hangingPunct="1">
              <a:buFont typeface="Times" charset="0"/>
              <a:buNone/>
            </a:pPr>
            <a:endParaRPr lang="en-US">
              <a:latin typeface="Times" charset="0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143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 autoUpdateAnimBg="0"/>
    </p:bld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2130</TotalTime>
  <Words>1891</Words>
  <Application>Microsoft Macintosh PowerPoint</Application>
  <PresentationFormat>On-screen Show (4:3)</PresentationFormat>
  <Paragraphs>276</Paragraphs>
  <Slides>53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ＭＳ Ｐゴシック</vt:lpstr>
      <vt:lpstr>Times</vt:lpstr>
      <vt:lpstr>ヒラギノ明朝 ProN W3</vt:lpstr>
      <vt:lpstr>ヒラギノ角ゴ ProN W3</vt:lpstr>
      <vt:lpstr>Arial</vt:lpstr>
      <vt:lpstr>Calibri</vt:lpstr>
      <vt:lpstr>Times New Roman</vt:lpstr>
      <vt:lpstr>Default Theme</vt:lpstr>
      <vt:lpstr>Reliability and Validity</vt:lpstr>
      <vt:lpstr>Reliability and Validity</vt:lpstr>
      <vt:lpstr>Application</vt:lpstr>
      <vt:lpstr>Methods and Limitations</vt:lpstr>
      <vt:lpstr>PowerPoint Presentation</vt:lpstr>
      <vt:lpstr>Instrument Reliability</vt:lpstr>
      <vt:lpstr>Which Tests of Reliability Can and Should You Do?</vt:lpstr>
      <vt:lpstr>Instrument Validity</vt:lpstr>
      <vt:lpstr>Instrument Validity</vt:lpstr>
      <vt:lpstr>Supporting Construct Validity</vt:lpstr>
      <vt:lpstr>Supporting Construct Validity</vt:lpstr>
      <vt:lpstr>Supporting Construct Validity</vt:lpstr>
      <vt:lpstr>Supporting Construct Validity</vt:lpstr>
      <vt:lpstr>Consequential Validity</vt:lpstr>
      <vt:lpstr>Is an instrument really measuring what you want it to measure?</vt:lpstr>
      <vt:lpstr>Is an instrument really measuring what you want it to measure?</vt:lpstr>
      <vt:lpstr>Study Validity</vt:lpstr>
      <vt:lpstr>Study (Not Instrument) Validity  in Experimental Research</vt:lpstr>
      <vt:lpstr>Internal Validity in Experimental Research</vt:lpstr>
      <vt:lpstr>Internal Validity in Experimental Research</vt:lpstr>
      <vt:lpstr>Internal Validity in Experimental Research</vt:lpstr>
      <vt:lpstr>Internal Validity in Experimental Research</vt:lpstr>
      <vt:lpstr>Examples of things that happen outside of your control—</vt:lpstr>
      <vt:lpstr>Examples of problems related to data gathering—</vt:lpstr>
      <vt:lpstr>Examples of problems related to respondents reaction to the research—</vt:lpstr>
      <vt:lpstr>Threats to Internal Validity</vt:lpstr>
      <vt:lpstr>Control Groups</vt:lpstr>
      <vt:lpstr>Control Groups</vt:lpstr>
      <vt:lpstr>Threats to External Validity</vt:lpstr>
      <vt:lpstr>Threats to External Validity</vt:lpstr>
      <vt:lpstr>Methods Section and Validity</vt:lpstr>
      <vt:lpstr>Methods Section and Validity</vt:lpstr>
      <vt:lpstr>Methods Section and Validity</vt:lpstr>
      <vt:lpstr>Methods Section and Validity</vt:lpstr>
      <vt:lpstr>Conclusions and Validity</vt:lpstr>
      <vt:lpstr>PowerPoint Presentation</vt:lpstr>
      <vt:lpstr>Validity and Proposals</vt:lpstr>
      <vt:lpstr>Qualitative Validity—Generalizability</vt:lpstr>
      <vt:lpstr>PowerPoint Presentation</vt:lpstr>
      <vt:lpstr>PowerPoint Presentation</vt:lpstr>
      <vt:lpstr>Basic Qualitative Strategies</vt:lpstr>
      <vt:lpstr>Research Question</vt:lpstr>
      <vt:lpstr>Sampling</vt:lpstr>
      <vt:lpstr>Data Collection</vt:lpstr>
      <vt:lpstr>Data Analysis</vt:lpstr>
      <vt:lpstr>Trustworthiness</vt:lpstr>
      <vt:lpstr>Credibility</vt:lpstr>
      <vt:lpstr>Transferability</vt:lpstr>
      <vt:lpstr>Audit Trails (Methods)</vt:lpstr>
      <vt:lpstr>Presenting Findings</vt:lpstr>
      <vt:lpstr>Hermeneutics</vt:lpstr>
      <vt:lpstr>PowerPoint Presentation</vt:lpstr>
      <vt:lpstr>The Transition to Quantitative Creswell and Mixed Methods Design</vt:lpstr>
    </vt:vector>
  </TitlesOfParts>
  <Company>University of Portland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Reliability and Validity</dc:title>
  <dc:creator>Jim Carroll</dc:creator>
  <cp:lastModifiedBy>James Carroll</cp:lastModifiedBy>
  <cp:revision>61</cp:revision>
  <dcterms:created xsi:type="dcterms:W3CDTF">2014-04-15T17:58:44Z</dcterms:created>
  <dcterms:modified xsi:type="dcterms:W3CDTF">2015-10-28T22:16:30Z</dcterms:modified>
</cp:coreProperties>
</file>